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84" r:id="rId15"/>
    <p:sldId id="283" r:id="rId16"/>
    <p:sldId id="285" r:id="rId17"/>
    <p:sldId id="287" r:id="rId18"/>
    <p:sldId id="286" r:id="rId19"/>
    <p:sldId id="275" r:id="rId20"/>
    <p:sldId id="276" r:id="rId21"/>
    <p:sldId id="278" r:id="rId22"/>
    <p:sldId id="288" r:id="rId23"/>
    <p:sldId id="293" r:id="rId24"/>
    <p:sldId id="294" r:id="rId25"/>
    <p:sldId id="295" r:id="rId26"/>
    <p:sldId id="269" r:id="rId27"/>
    <p:sldId id="270" r:id="rId28"/>
    <p:sldId id="271" r:id="rId29"/>
    <p:sldId id="292" r:id="rId30"/>
    <p:sldId id="289" r:id="rId31"/>
    <p:sldId id="290" r:id="rId32"/>
    <p:sldId id="291" r:id="rId33"/>
    <p:sldId id="272" r:id="rId34"/>
    <p:sldId id="298" r:id="rId35"/>
    <p:sldId id="299" r:id="rId36"/>
    <p:sldId id="273" r:id="rId3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40" autoAdjust="0"/>
  </p:normalViewPr>
  <p:slideViewPr>
    <p:cSldViewPr>
      <p:cViewPr varScale="1">
        <p:scale>
          <a:sx n="88" d="100"/>
          <a:sy n="88" d="100"/>
        </p:scale>
        <p:origin x="-147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F95C6-8A5F-4817-B2C9-1C549637B91B}" type="datetimeFigureOut">
              <a:rPr lang="es-ES" smtClean="0"/>
              <a:pPr/>
              <a:t>27/06/2017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29584-CCEC-4D00-8799-AB18E88924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3" y="1916832"/>
            <a:ext cx="7381875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3568" y="620688"/>
            <a:ext cx="7772400" cy="1470025"/>
          </a:xfrm>
        </p:spPr>
        <p:txBody>
          <a:bodyPr>
            <a:noAutofit/>
          </a:bodyPr>
          <a:lstStyle/>
          <a:p>
            <a:r>
              <a:rPr lang="es-ES" sz="6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LANCA" pitchFamily="2" charset="0"/>
              </a:rPr>
              <a:t>Taller </a:t>
            </a:r>
            <a:r>
              <a:rPr lang="es-ES" sz="6000" b="1" dirty="0" err="1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LANCA" pitchFamily="2" charset="0"/>
              </a:rPr>
              <a:t>Arduino</a:t>
            </a:r>
            <a:r>
              <a:rPr lang="es-ES" sz="6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LANCA" pitchFamily="2" charset="0"/>
              </a:rPr>
              <a:t>: la placa mágica</a:t>
            </a:r>
            <a:endParaRPr lang="es-ES" sz="6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 BLAN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88640"/>
            <a:ext cx="7496624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230" y="219862"/>
            <a:ext cx="8810258" cy="637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b="1" dirty="0" smtClean="0"/>
              <a:t>Entorno de programación </a:t>
            </a:r>
            <a:br>
              <a:rPr lang="es-ES" b="1" dirty="0" smtClean="0"/>
            </a:br>
            <a:r>
              <a:rPr lang="es-ES" b="1" dirty="0" smtClean="0"/>
              <a:t>IDE Arduino</a:t>
            </a:r>
            <a:endParaRPr lang="es-ES" b="1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268760"/>
            <a:ext cx="4536504" cy="542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CuadroTexto"/>
          <p:cNvSpPr txBox="1"/>
          <p:nvPr/>
        </p:nvSpPr>
        <p:spPr>
          <a:xfrm>
            <a:off x="323528" y="1341443"/>
            <a:ext cx="30243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sketch =  programa</a:t>
            </a:r>
          </a:p>
          <a:p>
            <a:endParaRPr lang="es-ES" sz="2000" dirty="0" smtClean="0"/>
          </a:p>
          <a:p>
            <a:r>
              <a:rPr lang="es-ES" sz="2000" dirty="0" smtClean="0"/>
              <a:t>compile = verificar</a:t>
            </a:r>
          </a:p>
          <a:p>
            <a:endParaRPr lang="es-ES" sz="2000" dirty="0"/>
          </a:p>
          <a:p>
            <a:r>
              <a:rPr lang="es-ES" sz="2000" dirty="0" err="1"/>
              <a:t>u</a:t>
            </a:r>
            <a:r>
              <a:rPr lang="es-ES" sz="2000" dirty="0" err="1" smtClean="0"/>
              <a:t>pload</a:t>
            </a:r>
            <a:r>
              <a:rPr lang="es-ES" sz="2000" dirty="0" smtClean="0"/>
              <a:t> = cargar programa en la placa</a:t>
            </a:r>
          </a:p>
          <a:p>
            <a:endParaRPr lang="es-ES" sz="2000" dirty="0"/>
          </a:p>
          <a:p>
            <a:r>
              <a:rPr lang="es-ES" sz="2000" dirty="0"/>
              <a:t>p</a:t>
            </a:r>
            <a:r>
              <a:rPr lang="es-ES" sz="2000" dirty="0" smtClean="0"/>
              <a:t>in = zócalo conexión</a:t>
            </a:r>
          </a:p>
          <a:p>
            <a:endParaRPr lang="es-ES" sz="2000" dirty="0"/>
          </a:p>
          <a:p>
            <a:r>
              <a:rPr lang="es-ES" sz="2000" dirty="0"/>
              <a:t>s</a:t>
            </a:r>
            <a:r>
              <a:rPr lang="es-ES" sz="2000" dirty="0" smtClean="0"/>
              <a:t>erial = visualizar en PC </a:t>
            </a:r>
            <a:endParaRPr lang="es-E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3651"/>
            <a:ext cx="7848872" cy="6605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60648"/>
            <a:ext cx="5256584" cy="636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3805" y="332656"/>
            <a:ext cx="5273570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116" y="188640"/>
            <a:ext cx="5373731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29488"/>
            <a:ext cx="5040559" cy="6522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116" y="188640"/>
            <a:ext cx="5423148" cy="6540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88640"/>
            <a:ext cx="6524625" cy="645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Las tres incógnitas de </a:t>
            </a:r>
            <a:r>
              <a:rPr lang="es-ES" b="1" dirty="0" err="1" smtClean="0"/>
              <a:t>Arduino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6000" dirty="0" smtClean="0"/>
              <a:t>¿Qué es </a:t>
            </a:r>
            <a:r>
              <a:rPr lang="es-ES" sz="6000" dirty="0" err="1" smtClean="0"/>
              <a:t>Arduino</a:t>
            </a:r>
            <a:r>
              <a:rPr lang="es-ES" sz="6000" dirty="0" smtClean="0"/>
              <a:t>?</a:t>
            </a:r>
          </a:p>
          <a:p>
            <a:r>
              <a:rPr lang="es-ES" sz="6000" dirty="0" smtClean="0"/>
              <a:t>¿Por qué?</a:t>
            </a:r>
          </a:p>
          <a:p>
            <a:r>
              <a:rPr lang="es-ES" sz="6000" dirty="0" smtClean="0"/>
              <a:t>¿Cómo funciona?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5428" y="188640"/>
            <a:ext cx="6282876" cy="650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56792"/>
            <a:ext cx="8507390" cy="465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CuadroTexto"/>
          <p:cNvSpPr txBox="1"/>
          <p:nvPr/>
        </p:nvSpPr>
        <p:spPr>
          <a:xfrm>
            <a:off x="7452320" y="5733256"/>
            <a:ext cx="1368152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2184" y="188640"/>
            <a:ext cx="5394072" cy="641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571500"/>
            <a:ext cx="47625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 rot="16200000">
            <a:off x="-499568" y="2679012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Estructura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576909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571500"/>
            <a:ext cx="47625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 rot="16200000">
            <a:off x="-499568" y="2679012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Uso básico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28523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571500"/>
            <a:ext cx="47625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 rot="16200000">
            <a:off x="-499568" y="2679012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/>
              <a:t>Serial monitor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731938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/>
              <a:t>Blink</a:t>
            </a:r>
            <a:endParaRPr lang="es-ES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467544" y="1412777"/>
            <a:ext cx="82089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Nuestro primer programa será hacer parpadear el led (bombillita) integrado que lleva Arduino u otro led conectado a un pin (13) digital a través de una resistencia.</a:t>
            </a:r>
          </a:p>
          <a:p>
            <a:r>
              <a:rPr lang="es-ES" sz="3200" dirty="0" smtClean="0"/>
              <a:t>Este es el esquema a usar:</a:t>
            </a:r>
            <a:endParaRPr lang="es-ES" sz="32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228442" y="3044367"/>
            <a:ext cx="2808311" cy="4441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561662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s-ES" sz="4400" b="1" dirty="0" smtClean="0"/>
              <a:t>Pasos a seguir:</a:t>
            </a:r>
          </a:p>
          <a:p>
            <a:r>
              <a:rPr lang="es-ES" sz="4400" dirty="0" smtClean="0"/>
              <a:t>Abrir la aplicación </a:t>
            </a:r>
            <a:r>
              <a:rPr lang="es-ES" sz="4400" dirty="0" err="1" smtClean="0"/>
              <a:t>Arduino</a:t>
            </a:r>
            <a:endParaRPr lang="es-ES" sz="4400" dirty="0" smtClean="0"/>
          </a:p>
          <a:p>
            <a:r>
              <a:rPr lang="es-ES" sz="4400" dirty="0" smtClean="0"/>
              <a:t>Seleccionar Placa a utilizar</a:t>
            </a:r>
          </a:p>
          <a:p>
            <a:r>
              <a:rPr lang="es-ES" sz="4400" dirty="0" smtClean="0"/>
              <a:t>Seleccionar Puerto usado por la placa</a:t>
            </a:r>
          </a:p>
          <a:p>
            <a:r>
              <a:rPr lang="es-ES" sz="4400" dirty="0" smtClean="0"/>
              <a:t>Escribir programa (Código)</a:t>
            </a:r>
          </a:p>
          <a:p>
            <a:r>
              <a:rPr lang="es-ES" sz="4400" dirty="0" smtClean="0"/>
              <a:t>Subir programa</a:t>
            </a:r>
            <a:endParaRPr lang="es-E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s-ES" sz="3200" dirty="0" smtClean="0"/>
              <a:t>  </a:t>
            </a:r>
            <a:r>
              <a:rPr lang="es-ES" sz="3200" b="1" dirty="0" smtClean="0"/>
              <a:t>Seleccionar la placa</a:t>
            </a:r>
            <a:endParaRPr lang="es-ES" sz="3200" b="1" dirty="0"/>
          </a:p>
        </p:txBody>
      </p:sp>
      <p:pic>
        <p:nvPicPr>
          <p:cNvPr id="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052736"/>
            <a:ext cx="5472608" cy="541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s-ES" sz="3200" b="1" dirty="0" smtClean="0"/>
              <a:t>Seleccionar Puerto</a:t>
            </a:r>
            <a:endParaRPr lang="es-ES" sz="3200" b="1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521" y="1052512"/>
            <a:ext cx="5351735" cy="554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¿</a:t>
            </a:r>
            <a:r>
              <a:rPr lang="es-ES" b="1" dirty="0" smtClean="0">
                <a:latin typeface="Arial" pitchFamily="34" charset="0"/>
                <a:cs typeface="Arial" pitchFamily="34" charset="0"/>
              </a:rPr>
              <a:t>Que</a:t>
            </a:r>
            <a:r>
              <a:rPr lang="es-ES" b="1" dirty="0" smtClean="0"/>
              <a:t> es </a:t>
            </a:r>
            <a:r>
              <a:rPr lang="es-ES" b="1" dirty="0" err="1" smtClean="0"/>
              <a:t>Arduino</a:t>
            </a:r>
            <a:r>
              <a:rPr lang="es-ES" b="1" dirty="0" smtClean="0"/>
              <a:t>?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b="1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 es una plataforma de prototipos electrónica de código abierto (open-</a:t>
            </a:r>
            <a:r>
              <a:rPr lang="es-ES" dirty="0" err="1" smtClean="0">
                <a:latin typeface="Arial" pitchFamily="34" charset="0"/>
                <a:cs typeface="Arial" pitchFamily="34" charset="0"/>
              </a:rPr>
              <a:t>source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) basada en hardware y software flexibles y fáciles de usar. Está pensado para artistas, diseñadores, como hobby y para cualquiera interesado en crear </a:t>
            </a:r>
            <a:r>
              <a:rPr lang="es-ES" dirty="0">
                <a:latin typeface="Arial" pitchFamily="34" charset="0"/>
                <a:cs typeface="Arial" pitchFamily="34" charset="0"/>
              </a:rPr>
              <a:t>objetos o entornos interactivos, automatización, pequeños proyectos domésticos o 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robótica.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s-ES" b="1" dirty="0" smtClean="0"/>
              <a:t>El Código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b="1" dirty="0" smtClean="0"/>
              <a:t>Estructura de un programa:</a:t>
            </a:r>
            <a:endParaRPr lang="es-ES" dirty="0" smtClean="0"/>
          </a:p>
          <a:p>
            <a:pPr>
              <a:buNone/>
            </a:pPr>
            <a:r>
              <a:rPr lang="es-ES" b="1" dirty="0" err="1" smtClean="0">
                <a:solidFill>
                  <a:srgbClr val="66FF33"/>
                </a:solidFill>
              </a:rPr>
              <a:t>void</a:t>
            </a:r>
            <a:r>
              <a:rPr lang="es-ES" b="1" dirty="0" smtClean="0">
                <a:solidFill>
                  <a:srgbClr val="66FF33"/>
                </a:solidFill>
              </a:rPr>
              <a:t> </a:t>
            </a:r>
            <a:r>
              <a:rPr lang="es-ES" b="1" dirty="0" err="1" smtClean="0">
                <a:solidFill>
                  <a:srgbClr val="66FF33"/>
                </a:solidFill>
              </a:rPr>
              <a:t>setup</a:t>
            </a:r>
            <a:r>
              <a:rPr lang="es-ES" b="1" dirty="0" smtClean="0">
                <a:solidFill>
                  <a:srgbClr val="66FF33"/>
                </a:solidFill>
              </a:rPr>
              <a:t>() //Primera Parte </a:t>
            </a:r>
          </a:p>
          <a:p>
            <a:pPr>
              <a:buNone/>
            </a:pPr>
            <a:r>
              <a:rPr lang="es-ES" b="1" dirty="0" smtClean="0">
                <a:solidFill>
                  <a:srgbClr val="66FF33"/>
                </a:solidFill>
              </a:rPr>
              <a:t>{ </a:t>
            </a:r>
          </a:p>
          <a:p>
            <a:pPr>
              <a:buNone/>
            </a:pPr>
            <a:r>
              <a:rPr lang="es-ES" b="1" dirty="0" smtClean="0">
                <a:solidFill>
                  <a:srgbClr val="66FF33"/>
                </a:solidFill>
              </a:rPr>
              <a:t>    // inicializar objetos</a:t>
            </a:r>
          </a:p>
          <a:p>
            <a:pPr>
              <a:buNone/>
            </a:pPr>
            <a:r>
              <a:rPr lang="es-ES" b="1" dirty="0" smtClean="0">
                <a:solidFill>
                  <a:srgbClr val="66FF33"/>
                </a:solidFill>
              </a:rPr>
              <a:t>} </a:t>
            </a:r>
          </a:p>
          <a:p>
            <a:pPr>
              <a:buNone/>
            </a:pPr>
            <a:r>
              <a:rPr lang="es-ES" b="1" dirty="0" err="1" smtClean="0">
                <a:solidFill>
                  <a:srgbClr val="FF0000"/>
                </a:solidFill>
              </a:rPr>
              <a:t>void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loop</a:t>
            </a:r>
            <a:r>
              <a:rPr lang="es-ES" b="1" dirty="0" smtClean="0">
                <a:solidFill>
                  <a:srgbClr val="FF0000"/>
                </a:solidFill>
              </a:rPr>
              <a:t>() //Segunda Parte </a:t>
            </a:r>
          </a:p>
          <a:p>
            <a:pPr>
              <a:buNone/>
            </a:pPr>
            <a:r>
              <a:rPr lang="es-ES" b="1" dirty="0" smtClean="0">
                <a:solidFill>
                  <a:srgbClr val="FF0000"/>
                </a:solidFill>
              </a:rPr>
              <a:t>{ </a:t>
            </a:r>
          </a:p>
          <a:p>
            <a:pPr>
              <a:buNone/>
            </a:pP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b="1" dirty="0" smtClean="0">
                <a:solidFill>
                  <a:srgbClr val="FF0000"/>
                </a:solidFill>
              </a:rPr>
              <a:t>  // ejecutar programa indefinidamente</a:t>
            </a:r>
          </a:p>
          <a:p>
            <a:pPr>
              <a:buNone/>
            </a:pPr>
            <a:r>
              <a:rPr lang="es-ES" b="1" dirty="0" smtClean="0">
                <a:solidFill>
                  <a:srgbClr val="FF0000"/>
                </a:solidFill>
              </a:rPr>
              <a:t>} </a:t>
            </a:r>
          </a:p>
          <a:p>
            <a:pPr>
              <a:buNone/>
            </a:pPr>
            <a:endParaRPr lang="es-ES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224136"/>
          </a:xfrm>
        </p:spPr>
        <p:txBody>
          <a:bodyPr>
            <a:normAutofit fontScale="90000"/>
          </a:bodyPr>
          <a:lstStyle/>
          <a:p>
            <a:r>
              <a:rPr lang="es-ES" b="1" dirty="0" err="1" smtClean="0"/>
              <a:t>setup</a:t>
            </a:r>
            <a:r>
              <a:rPr lang="es-ES" b="1" dirty="0" smtClean="0"/>
              <a:t>()</a:t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s-ES" dirty="0" smtClean="0"/>
              <a:t>La función </a:t>
            </a:r>
            <a:r>
              <a:rPr lang="es-ES" b="1" dirty="0" err="1" smtClean="0"/>
              <a:t>setup</a:t>
            </a:r>
            <a:r>
              <a:rPr lang="es-ES" b="1" dirty="0" smtClean="0"/>
              <a:t>()</a:t>
            </a:r>
            <a:r>
              <a:rPr lang="es-ES" dirty="0" smtClean="0"/>
              <a:t> se invoca una sola vez cuando el</a:t>
            </a:r>
          </a:p>
          <a:p>
            <a:pPr>
              <a:buNone/>
            </a:pPr>
            <a:r>
              <a:rPr lang="es-ES" dirty="0" smtClean="0"/>
              <a:t>programa empieza. Se utiliza para inicializar los modos de</a:t>
            </a:r>
          </a:p>
          <a:p>
            <a:pPr>
              <a:buNone/>
            </a:pPr>
            <a:r>
              <a:rPr lang="es-ES" dirty="0" smtClean="0"/>
              <a:t>trabajo de los </a:t>
            </a:r>
            <a:r>
              <a:rPr lang="es-ES" dirty="0" err="1" smtClean="0"/>
              <a:t>pins</a:t>
            </a:r>
            <a:r>
              <a:rPr lang="es-ES" dirty="0" smtClean="0"/>
              <a:t>, o el puerto serie. Debe ser incluido en</a:t>
            </a:r>
          </a:p>
          <a:p>
            <a:pPr>
              <a:buNone/>
            </a:pPr>
            <a:r>
              <a:rPr lang="es-ES" dirty="0" smtClean="0"/>
              <a:t>un programa aunque no haya declaración que ejecutar.</a:t>
            </a:r>
          </a:p>
          <a:p>
            <a:pPr>
              <a:buNone/>
            </a:pPr>
            <a:r>
              <a:rPr lang="es-ES" dirty="0" smtClean="0"/>
              <a:t>Así mismo se puede utilizar para establecer el estado</a:t>
            </a:r>
          </a:p>
          <a:p>
            <a:pPr>
              <a:buNone/>
            </a:pPr>
            <a:r>
              <a:rPr lang="es-ES" dirty="0" smtClean="0"/>
              <a:t>inicial de las salidas de la placa. </a:t>
            </a:r>
          </a:p>
          <a:p>
            <a:pPr>
              <a:buNone/>
            </a:pPr>
            <a:r>
              <a:rPr lang="es-ES" dirty="0" err="1" smtClean="0">
                <a:solidFill>
                  <a:srgbClr val="FF0000"/>
                </a:solidFill>
              </a:rPr>
              <a:t>void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setup</a:t>
            </a:r>
            <a:r>
              <a:rPr lang="es-ES" dirty="0" smtClean="0">
                <a:solidFill>
                  <a:srgbClr val="FF0000"/>
                </a:solidFill>
              </a:rPr>
              <a:t>() { 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pinMode</a:t>
            </a:r>
            <a:r>
              <a:rPr lang="es-ES" dirty="0" smtClean="0">
                <a:solidFill>
                  <a:srgbClr val="FF0000"/>
                </a:solidFill>
              </a:rPr>
              <a:t>(13, OUTPUT); </a:t>
            </a:r>
            <a:r>
              <a:rPr lang="es-ES" dirty="0" smtClean="0"/>
              <a:t>// configura el 'pin' como salida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digitalWrite</a:t>
            </a:r>
            <a:r>
              <a:rPr lang="es-ES" dirty="0" smtClean="0">
                <a:solidFill>
                  <a:srgbClr val="FF0000"/>
                </a:solidFill>
              </a:rPr>
              <a:t>(13, HIGH); </a:t>
            </a:r>
            <a:r>
              <a:rPr lang="es-ES" dirty="0" smtClean="0"/>
              <a:t>// pone el ‘pin’ en estado HIGH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} </a:t>
            </a:r>
            <a:endParaRPr lang="es-E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>
            <a:normAutofit fontScale="90000"/>
          </a:bodyPr>
          <a:lstStyle/>
          <a:p>
            <a:r>
              <a:rPr lang="es-ES" b="1" dirty="0" err="1" smtClean="0"/>
              <a:t>loop</a:t>
            </a:r>
            <a:r>
              <a:rPr lang="es-ES" b="1" dirty="0" smtClean="0"/>
              <a:t>()</a:t>
            </a:r>
            <a:br>
              <a:rPr lang="es-ES" b="1" dirty="0" smtClean="0"/>
            </a:b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5102027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s-ES" dirty="0" smtClean="0"/>
              <a:t>Después de llamar a </a:t>
            </a:r>
            <a:r>
              <a:rPr lang="es-ES" b="1" dirty="0" err="1" smtClean="0"/>
              <a:t>setup</a:t>
            </a:r>
            <a:r>
              <a:rPr lang="es-ES" b="1" dirty="0" smtClean="0"/>
              <a:t>()</a:t>
            </a:r>
            <a:r>
              <a:rPr lang="es-ES" dirty="0" smtClean="0"/>
              <a:t>, la función </a:t>
            </a:r>
            <a:r>
              <a:rPr lang="es-ES" b="1" dirty="0" err="1" smtClean="0"/>
              <a:t>loop</a:t>
            </a:r>
            <a:r>
              <a:rPr lang="es-ES" b="1" dirty="0" smtClean="0"/>
              <a:t>() </a:t>
            </a:r>
            <a:r>
              <a:rPr lang="es-ES" dirty="0" smtClean="0"/>
              <a:t>hace </a:t>
            </a:r>
          </a:p>
          <a:p>
            <a:pPr>
              <a:buNone/>
            </a:pPr>
            <a:r>
              <a:rPr lang="es-ES" dirty="0" smtClean="0"/>
              <a:t>precisamente lo que sugiere su nombre, se ejecuta de </a:t>
            </a:r>
          </a:p>
          <a:p>
            <a:pPr>
              <a:buNone/>
            </a:pPr>
            <a:r>
              <a:rPr lang="es-ES" dirty="0" smtClean="0"/>
              <a:t>forma cíclica, lo que posibilita que el programa esté </a:t>
            </a:r>
          </a:p>
          <a:p>
            <a:pPr>
              <a:buNone/>
            </a:pPr>
            <a:r>
              <a:rPr lang="es-ES" dirty="0" smtClean="0"/>
              <a:t>respondiendo continuamente ante los eventos que se </a:t>
            </a:r>
          </a:p>
          <a:p>
            <a:pPr>
              <a:buNone/>
            </a:pPr>
            <a:r>
              <a:rPr lang="es-ES" dirty="0" smtClean="0"/>
              <a:t>produzcan en la placa. </a:t>
            </a:r>
          </a:p>
          <a:p>
            <a:pPr>
              <a:buNone/>
            </a:pPr>
            <a:r>
              <a:rPr lang="es-ES" dirty="0" err="1" smtClean="0">
                <a:solidFill>
                  <a:srgbClr val="FF0000"/>
                </a:solidFill>
              </a:rPr>
              <a:t>void</a:t>
            </a:r>
            <a:r>
              <a:rPr lang="es-ES" dirty="0" smtClean="0">
                <a:solidFill>
                  <a:srgbClr val="FF0000"/>
                </a:solidFill>
              </a:rPr>
              <a:t> </a:t>
            </a:r>
            <a:r>
              <a:rPr lang="es-ES" dirty="0" err="1" smtClean="0">
                <a:solidFill>
                  <a:srgbClr val="FF0000"/>
                </a:solidFill>
              </a:rPr>
              <a:t>loop</a:t>
            </a:r>
            <a:r>
              <a:rPr lang="es-ES" dirty="0" smtClean="0">
                <a:solidFill>
                  <a:srgbClr val="FF0000"/>
                </a:solidFill>
              </a:rPr>
              <a:t>() { 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digitalWrite</a:t>
            </a:r>
            <a:r>
              <a:rPr lang="es-ES" dirty="0" smtClean="0">
                <a:solidFill>
                  <a:srgbClr val="FF0000"/>
                </a:solidFill>
              </a:rPr>
              <a:t>(13, HIGH); </a:t>
            </a:r>
            <a:r>
              <a:rPr lang="es-ES" dirty="0" smtClean="0"/>
              <a:t>// pone en uno (</a:t>
            </a:r>
            <a:r>
              <a:rPr lang="es-ES" dirty="0" err="1" smtClean="0"/>
              <a:t>on</a:t>
            </a:r>
            <a:r>
              <a:rPr lang="es-ES" dirty="0" smtClean="0"/>
              <a:t>, 5v) el 'pin' 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delay</a:t>
            </a:r>
            <a:r>
              <a:rPr lang="es-ES" dirty="0" smtClean="0">
                <a:solidFill>
                  <a:srgbClr val="FF0000"/>
                </a:solidFill>
              </a:rPr>
              <a:t>(1000);</a:t>
            </a:r>
            <a:r>
              <a:rPr lang="es-ES" dirty="0" smtClean="0"/>
              <a:t> // espera un segundo (1000 ms) 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digitalWrite</a:t>
            </a:r>
            <a:r>
              <a:rPr lang="es-ES" dirty="0" smtClean="0">
                <a:solidFill>
                  <a:srgbClr val="FF0000"/>
                </a:solidFill>
              </a:rPr>
              <a:t>(13, LOW); </a:t>
            </a:r>
            <a:r>
              <a:rPr lang="es-ES" dirty="0" smtClean="0"/>
              <a:t>// pone en cero (off, 0v.) el 'pin' </a:t>
            </a: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    </a:t>
            </a:r>
            <a:r>
              <a:rPr lang="es-ES" dirty="0" err="1" smtClean="0">
                <a:solidFill>
                  <a:srgbClr val="FF0000"/>
                </a:solidFill>
              </a:rPr>
              <a:t>delay</a:t>
            </a:r>
            <a:r>
              <a:rPr lang="es-ES" dirty="0" smtClean="0">
                <a:solidFill>
                  <a:srgbClr val="FF0000"/>
                </a:solidFill>
              </a:rPr>
              <a:t>(1000); </a:t>
            </a:r>
            <a:r>
              <a:rPr lang="es-ES" dirty="0" smtClean="0"/>
              <a:t>// espera un segundo (1000 ms) </a:t>
            </a:r>
            <a:endParaRPr lang="es-E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s-ES" dirty="0" smtClean="0">
                <a:solidFill>
                  <a:srgbClr val="FF0000"/>
                </a:solidFill>
              </a:rPr>
              <a:t>}</a:t>
            </a:r>
            <a:endParaRPr lang="es-E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Subir el programa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dirty="0" smtClean="0"/>
              <a:t>Cargar el programa pulsando el botón “subir”. El programa se compilará y luego se verá parpadeando los leds </a:t>
            </a:r>
            <a:r>
              <a:rPr lang="es-ES" dirty="0" err="1" smtClean="0"/>
              <a:t>Tx</a:t>
            </a:r>
            <a:r>
              <a:rPr lang="es-ES" dirty="0" smtClean="0"/>
              <a:t> y </a:t>
            </a:r>
            <a:r>
              <a:rPr lang="es-ES" dirty="0" err="1" smtClean="0"/>
              <a:t>Rx</a:t>
            </a:r>
            <a:r>
              <a:rPr lang="es-ES" dirty="0" smtClean="0"/>
              <a:t> de Arduino, indicando que se está cargando el fichero binario (.</a:t>
            </a:r>
            <a:r>
              <a:rPr lang="es-ES" dirty="0" err="1" smtClean="0"/>
              <a:t>hex</a:t>
            </a:r>
            <a:r>
              <a:rPr lang="es-ES" dirty="0" smtClean="0"/>
              <a:t>) en Arduino. Cuando aparezca el mensaje “subido” habremos acabado.</a:t>
            </a:r>
          </a:p>
          <a:p>
            <a:pPr algn="just"/>
            <a:r>
              <a:rPr lang="es-ES" dirty="0" smtClean="0"/>
              <a:t>Unos segundos después veremos el LED parpadeando.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Ejercicios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Ejercicio 1: </a:t>
            </a:r>
            <a:r>
              <a:rPr lang="es-ES" b="1" dirty="0" err="1"/>
              <a:t>Blink</a:t>
            </a:r>
            <a:endParaRPr lang="es-ES" dirty="0"/>
          </a:p>
          <a:p>
            <a:r>
              <a:rPr lang="es-ES" b="1" dirty="0"/>
              <a:t>Ejercicio 2: </a:t>
            </a:r>
            <a:r>
              <a:rPr lang="es-ES" b="1" dirty="0" err="1"/>
              <a:t>PulsadorDig</a:t>
            </a:r>
            <a:endParaRPr lang="es-ES" dirty="0"/>
          </a:p>
          <a:p>
            <a:r>
              <a:rPr lang="es-ES" b="1" dirty="0"/>
              <a:t>Ejercicio 3: </a:t>
            </a:r>
            <a:r>
              <a:rPr lang="es-ES" b="1" dirty="0" err="1"/>
              <a:t>PulsadorDigSerial</a:t>
            </a:r>
            <a:endParaRPr lang="es-ES" dirty="0"/>
          </a:p>
          <a:p>
            <a:r>
              <a:rPr lang="es-ES" b="1" dirty="0"/>
              <a:t>Ejercicio 4: LDR-</a:t>
            </a:r>
            <a:r>
              <a:rPr lang="es-ES" b="1" dirty="0" err="1"/>
              <a:t>Puls</a:t>
            </a:r>
            <a:endParaRPr lang="es-ES" dirty="0"/>
          </a:p>
          <a:p>
            <a:r>
              <a:rPr lang="es-ES" b="1" dirty="0"/>
              <a:t>Ejercicio 5: Servo</a:t>
            </a:r>
            <a:endParaRPr lang="es-ES" dirty="0"/>
          </a:p>
          <a:p>
            <a:r>
              <a:rPr lang="es-ES" b="1" dirty="0"/>
              <a:t>Ejercicio 6: </a:t>
            </a:r>
            <a:r>
              <a:rPr lang="es-ES" b="1" dirty="0" err="1"/>
              <a:t>ServoPot</a:t>
            </a:r>
            <a:endParaRPr lang="es-ES" dirty="0"/>
          </a:p>
          <a:p>
            <a:r>
              <a:rPr lang="es-ES" b="1" dirty="0"/>
              <a:t>Ejercicio 7: </a:t>
            </a:r>
            <a:r>
              <a:rPr lang="es-ES" b="1" dirty="0" err="1" smtClean="0"/>
              <a:t>Rele-Puls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113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Ejercicios</a:t>
            </a:r>
            <a:r>
              <a:rPr lang="es-ES" dirty="0"/>
              <a:t> (</a:t>
            </a:r>
            <a:r>
              <a:rPr lang="es-ES" dirty="0" err="1"/>
              <a:t>cont</a:t>
            </a:r>
            <a:r>
              <a:rPr lang="es-ES" dirty="0"/>
              <a:t>)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Ejercicio 8: </a:t>
            </a:r>
            <a:r>
              <a:rPr lang="es-ES" b="1" dirty="0" err="1"/>
              <a:t>Rele</a:t>
            </a:r>
            <a:r>
              <a:rPr lang="es-ES" b="1" dirty="0"/>
              <a:t>-LDR</a:t>
            </a:r>
            <a:endParaRPr lang="es-ES" dirty="0"/>
          </a:p>
          <a:p>
            <a:r>
              <a:rPr lang="es-ES" b="1" dirty="0"/>
              <a:t>Ejercicio 9: Bluetooth</a:t>
            </a:r>
            <a:endParaRPr lang="es-ES" dirty="0"/>
          </a:p>
          <a:p>
            <a:r>
              <a:rPr lang="es-ES" b="1" dirty="0"/>
              <a:t>Ejercicio 10: Infrarrojo</a:t>
            </a:r>
            <a:endParaRPr lang="es-ES" dirty="0"/>
          </a:p>
          <a:p>
            <a:r>
              <a:rPr lang="es-ES" b="1" dirty="0"/>
              <a:t>Ejercicio 11: RF-433 </a:t>
            </a:r>
            <a:r>
              <a:rPr lang="es-ES" b="1" dirty="0" err="1"/>
              <a:t>mhz</a:t>
            </a:r>
            <a:endParaRPr lang="es-ES" dirty="0"/>
          </a:p>
          <a:p>
            <a:r>
              <a:rPr lang="es-ES" b="1" dirty="0"/>
              <a:t>Ejercicio 12: </a:t>
            </a:r>
            <a:r>
              <a:rPr lang="es-ES" b="1" dirty="0" err="1"/>
              <a:t>Wifi</a:t>
            </a:r>
            <a:r>
              <a:rPr lang="es-ES" b="1" dirty="0"/>
              <a:t>-Led-</a:t>
            </a:r>
            <a:r>
              <a:rPr lang="es-ES" b="1" dirty="0" err="1"/>
              <a:t>Webserver</a:t>
            </a:r>
            <a:endParaRPr lang="es-ES" dirty="0"/>
          </a:p>
          <a:p>
            <a:r>
              <a:rPr lang="es-ES" b="1" dirty="0"/>
              <a:t>Ejercicio 13: </a:t>
            </a:r>
            <a:r>
              <a:rPr lang="es-ES" b="1" dirty="0" err="1"/>
              <a:t>Wifi</a:t>
            </a:r>
            <a:r>
              <a:rPr lang="es-ES" b="1" dirty="0"/>
              <a:t>-Led-</a:t>
            </a:r>
            <a:r>
              <a:rPr lang="es-ES" b="1" dirty="0" err="1"/>
              <a:t>WebserverAP</a:t>
            </a:r>
            <a:endParaRPr lang="es-ES" dirty="0"/>
          </a:p>
          <a:p>
            <a:r>
              <a:rPr lang="es-ES" b="1" dirty="0"/>
              <a:t>Ejercicio 14: </a:t>
            </a:r>
            <a:r>
              <a:rPr lang="es-ES" b="1" dirty="0" err="1"/>
              <a:t>Wifi</a:t>
            </a:r>
            <a:r>
              <a:rPr lang="es-ES" b="1" dirty="0"/>
              <a:t>-ADC-</a:t>
            </a:r>
            <a:r>
              <a:rPr lang="es-ES" b="1" dirty="0" err="1"/>
              <a:t>WebserverAP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2581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1052736"/>
            <a:ext cx="3888768" cy="497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b="1" dirty="0" smtClean="0">
                <a:solidFill>
                  <a:schemeClr val="bg1"/>
                </a:solidFill>
              </a:rPr>
              <a:t>A partir de aquí………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03032" y="5733256"/>
            <a:ext cx="4140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…….</a:t>
            </a:r>
            <a:r>
              <a:rPr lang="es-ES" dirty="0" smtClean="0"/>
              <a:t> </a:t>
            </a:r>
            <a:r>
              <a:rPr lang="es-E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Imaginación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¿Por qué </a:t>
            </a:r>
            <a:r>
              <a:rPr lang="es-ES" b="1" dirty="0" err="1" smtClean="0"/>
              <a:t>Arduino</a:t>
            </a:r>
            <a:r>
              <a:rPr lang="es-ES" b="1" dirty="0" smtClean="0"/>
              <a:t>?</a:t>
            </a:r>
            <a:endParaRPr lang="es-ES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b="1" dirty="0" smtClean="0"/>
              <a:t>Coste.</a:t>
            </a:r>
          </a:p>
          <a:p>
            <a:pPr marL="914400" lvl="1" indent="-514350">
              <a:buNone/>
            </a:pPr>
            <a:r>
              <a:rPr lang="es-ES" sz="3200" dirty="0" smtClean="0"/>
              <a:t>Precio de mercado muy bajo.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 smtClean="0"/>
              <a:t>Disponibilidad</a:t>
            </a:r>
            <a:r>
              <a:rPr lang="es-ES" dirty="0" smtClean="0"/>
              <a:t>.</a:t>
            </a:r>
          </a:p>
          <a:p>
            <a:pPr marL="914400" lvl="1" indent="-514350">
              <a:buNone/>
            </a:pPr>
            <a:r>
              <a:rPr lang="es-ES" sz="3200" dirty="0" err="1" smtClean="0"/>
              <a:t>Ebay</a:t>
            </a:r>
            <a:r>
              <a:rPr lang="es-ES" sz="3200" dirty="0" smtClean="0"/>
              <a:t>, Amazon, </a:t>
            </a:r>
            <a:r>
              <a:rPr lang="es-ES" sz="3200" dirty="0" err="1" smtClean="0"/>
              <a:t>DealeXtreme</a:t>
            </a:r>
            <a:r>
              <a:rPr lang="es-ES" sz="3200" dirty="0" smtClean="0"/>
              <a:t> etc..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 smtClean="0"/>
              <a:t>Flexibilidad</a:t>
            </a:r>
            <a:r>
              <a:rPr lang="es-ES" dirty="0" smtClean="0"/>
              <a:t>.</a:t>
            </a:r>
          </a:p>
          <a:p>
            <a:pPr marL="514350" lvl="1" indent="-514350">
              <a:buNone/>
            </a:pPr>
            <a:r>
              <a:rPr lang="es-ES" sz="3200" dirty="0" smtClean="0"/>
              <a:t>	Versiones desde muy sencillas a complejas.</a:t>
            </a:r>
          </a:p>
          <a:p>
            <a:pPr marL="514350" indent="-514350">
              <a:buFont typeface="+mj-lt"/>
              <a:buAutoNum type="arabicPeriod"/>
            </a:pPr>
            <a:r>
              <a:rPr lang="es-ES" b="1" dirty="0" err="1" smtClean="0"/>
              <a:t>Infomación</a:t>
            </a:r>
            <a:r>
              <a:rPr lang="es-ES" b="1" dirty="0"/>
              <a:t>.</a:t>
            </a:r>
            <a:endParaRPr lang="es-ES" b="1" dirty="0" smtClean="0"/>
          </a:p>
          <a:p>
            <a:pPr marL="514350" indent="-514350">
              <a:buNone/>
            </a:pPr>
            <a:r>
              <a:rPr lang="es-ES" dirty="0" smtClean="0"/>
              <a:t>	Documentación en la web a nivel mundial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endParaRPr lang="es-ES" dirty="0"/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¿Cómo Funciona?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Como pasa con la mayoría de las placas </a:t>
            </a:r>
            <a:r>
              <a:rPr lang="es-ES" dirty="0" err="1" smtClean="0"/>
              <a:t>microcontroladoras</a:t>
            </a:r>
            <a:r>
              <a:rPr lang="es-ES" dirty="0" smtClean="0"/>
              <a:t> las funciones de </a:t>
            </a:r>
            <a:r>
              <a:rPr lang="es-ES" dirty="0" err="1" smtClean="0"/>
              <a:t>Arduino</a:t>
            </a:r>
            <a:r>
              <a:rPr lang="es-ES" dirty="0" smtClean="0"/>
              <a:t> pueden resumirse en tres. En primera instancia, tenemos una </a:t>
            </a:r>
            <a:r>
              <a:rPr lang="es-ES" b="1" dirty="0" smtClean="0"/>
              <a:t>interfaz de entrada</a:t>
            </a:r>
            <a:r>
              <a:rPr lang="es-ES" dirty="0" smtClean="0"/>
              <a:t>, seguido del </a:t>
            </a:r>
            <a:r>
              <a:rPr lang="es-ES" b="1" dirty="0" smtClean="0"/>
              <a:t>microprocesador </a:t>
            </a:r>
            <a:r>
              <a:rPr lang="es-ES" dirty="0" smtClean="0"/>
              <a:t>(</a:t>
            </a:r>
            <a:r>
              <a:rPr lang="es-ES" dirty="0" err="1" smtClean="0"/>
              <a:t>Atmel</a:t>
            </a:r>
            <a:r>
              <a:rPr lang="es-ES" dirty="0" smtClean="0"/>
              <a:t> en su caso) y los </a:t>
            </a:r>
            <a:r>
              <a:rPr lang="es-ES" b="1" dirty="0" err="1" smtClean="0"/>
              <a:t>perifericos</a:t>
            </a:r>
            <a:r>
              <a:rPr lang="es-ES" b="1" dirty="0" smtClean="0"/>
              <a:t> de salida</a:t>
            </a:r>
            <a:r>
              <a:rPr lang="es-ES" dirty="0" smtClean="0"/>
              <a:t>. Todo ello con su lenguaje de programación basado en C++ compilado desde el IDE propio de </a:t>
            </a:r>
            <a:r>
              <a:rPr lang="es-ES" dirty="0" err="1" smtClean="0"/>
              <a:t>Arduino</a:t>
            </a:r>
            <a:r>
              <a:rPr lang="es-ES" dirty="0" smtClean="0"/>
              <a:t>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Esquema</a:t>
            </a:r>
            <a:endParaRPr lang="es-ES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72816"/>
            <a:ext cx="8483334" cy="458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Versiones de </a:t>
            </a:r>
            <a:r>
              <a:rPr lang="es-ES" b="1" dirty="0" err="1" smtClean="0"/>
              <a:t>Arduinos</a:t>
            </a:r>
            <a:endParaRPr lang="es-E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517" y="1268760"/>
            <a:ext cx="8529723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Periféricos</a:t>
            </a:r>
            <a:endParaRPr lang="es-ES" b="1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96752"/>
            <a:ext cx="648072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/>
              <a:t>Accesorios</a:t>
            </a:r>
            <a:endParaRPr lang="es-ES" b="1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349389"/>
            <a:ext cx="7344815" cy="550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640</Words>
  <Application>Microsoft Office PowerPoint</Application>
  <PresentationFormat>Presentación en pantalla (4:3)</PresentationFormat>
  <Paragraphs>102</Paragraphs>
  <Slides>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Tema de Office</vt:lpstr>
      <vt:lpstr>Taller Arduino: la placa mágica</vt:lpstr>
      <vt:lpstr>Las tres incógnitas de Arduino</vt:lpstr>
      <vt:lpstr>¿Que es Arduino?</vt:lpstr>
      <vt:lpstr>¿Por qué Arduino?</vt:lpstr>
      <vt:lpstr>¿Cómo Funciona?</vt:lpstr>
      <vt:lpstr>Esquema</vt:lpstr>
      <vt:lpstr>Versiones de Arduinos</vt:lpstr>
      <vt:lpstr>Periféricos</vt:lpstr>
      <vt:lpstr>Accesorios</vt:lpstr>
      <vt:lpstr>Presentación de PowerPoint</vt:lpstr>
      <vt:lpstr>Presentación de PowerPoint</vt:lpstr>
      <vt:lpstr>Entorno de programación  IDE Arduino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Blink</vt:lpstr>
      <vt:lpstr>Presentación de PowerPoint</vt:lpstr>
      <vt:lpstr>  Seleccionar la placa</vt:lpstr>
      <vt:lpstr>Seleccionar Puerto</vt:lpstr>
      <vt:lpstr>El Código</vt:lpstr>
      <vt:lpstr>setup() </vt:lpstr>
      <vt:lpstr>loop() </vt:lpstr>
      <vt:lpstr>Subir el programa</vt:lpstr>
      <vt:lpstr>Ejercicios</vt:lpstr>
      <vt:lpstr>Ejercicios (cont)</vt:lpstr>
      <vt:lpstr>A partir de aquí………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 Arduino: la placa mágica</dc:title>
  <dc:creator>Rober-Begotxu</dc:creator>
  <cp:lastModifiedBy>usuario</cp:lastModifiedBy>
  <cp:revision>37</cp:revision>
  <dcterms:created xsi:type="dcterms:W3CDTF">2017-06-12T16:49:33Z</dcterms:created>
  <dcterms:modified xsi:type="dcterms:W3CDTF">2017-06-27T12:54:02Z</dcterms:modified>
</cp:coreProperties>
</file>